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7638234-3C91-44B9-BA32-82AA07BF1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48D8805-9E41-4B5F-8595-B324AF4A1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F2ACBDC-1386-45E1-8FAD-DE5A0914B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ED14617-4B75-4358-B017-0AF1A42D3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A5DA11D-9203-4A5F-BEFB-A5D36368F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28383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4D34BAC-83FE-43AC-814B-4649F6E18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23D56E5C-8A18-45E7-A457-40CCB722D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CDF5EEC-E56B-4128-A360-B77C4636F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B3E9072-D842-4970-875C-E10AB4EDF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1272EEF-0304-42F3-8263-954A11550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99829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1AC234C1-9AD6-4478-993A-00C1D703E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C0A96E16-EF0B-44C5-B771-87558F304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7D8018D-749B-427A-B0A4-B8A017162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99B1166-1E7D-4CF5-BDD4-7E771D9B5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249608FD-B8DA-46EC-AA1B-9B4EB3DB8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34475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01D9C14-B3A3-403A-8970-7CE2253FB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F954296-A638-4D25-A169-06186962AC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F2B9A58-A221-425A-9CCB-950A5AFB2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80801813-2D30-4ED0-AC23-6257721B2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624C8AD-77FA-4365-A5EF-1C0419BB1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16518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268514D-319A-47C1-BF81-6FE6C106E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E59A7B94-FC1E-45FA-8304-32B454BC1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FA9411D-FB2E-4335-8B2D-C31881D99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178BB90-B35E-480F-BD28-7A6E9D28C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1B5A576-177F-493E-88A6-E4370DA7E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54132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49D152C-8E3F-4DE0-BCE8-305F38C47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7F0B552-78AA-4BE3-AF42-D9C775ADE8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7839BE7B-0D5D-4882-BC28-1914C60B33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C01122D3-79E0-40B3-91F6-02A40D31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8B45266D-0545-40E9-A60C-51FD9C5D9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3428E99D-34E2-4074-8532-BE898B597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45609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77C59FE-AE38-4655-9E4F-89ECA7FA1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35ECB80-13A7-446C-876A-EA326158B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46D1EE24-644E-4031-B28E-5228EFB97E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BD2BDD8-E448-4171-89B7-08D047A278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ED8D59BE-1A69-4C41-8C4F-646468B5D2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E77B3833-BA42-4201-83D9-6AF34BEF1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08181804-35FE-4C1B-8998-9F914559E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3F0C3277-8BB4-4F43-B91A-2DF73A2EA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7222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B87249D-EF85-4F3E-9F8E-5947F1F99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32610BCF-2FF3-44EF-888B-C36FC9FD4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98FA4630-1609-4099-8968-6C1056F47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B7E5646E-421F-40D8-B2DE-37E52C86B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4438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348D6EAB-EECF-4DF5-80A9-4CF94F771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E4066293-75D7-4601-9C6E-C47DC300F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8261D101-D706-4936-B3D7-899E470A3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2432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4BF326E-D7AE-4A22-962C-A0230D505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796B039-5BD1-4C7F-B130-49343DA9E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A2335DE9-2537-4326-835C-8480BF16D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0AFF826-8988-4361-AACF-FFEA7521F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E9C61DC-390F-4952-AFA7-F53CE0F8F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98EB7B8D-A019-45F1-849B-DCCD89E76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68875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97EEAB7-9E98-4039-B61B-FC8FD6576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BF369BA2-3E6B-448C-99D9-44574E3BB2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4D0A6F5-5E3B-468F-ACA9-2300675B1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EC3A1559-88E0-4BA0-8EBA-0D98BF6B1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CFA2027-2EA2-4D93-8AA6-5D7B12660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A9D9C48-4310-4F00-8661-0C26D05D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73346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2131B13B-E39B-4AF7-B492-6DE4F0030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0A5CF26-5843-4EB4-BCF8-D109C75A3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A6E910E-8EA2-4523-B77C-6890818BC3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738450-6F83-4658-98FD-97E8FF08A5DC}" type="datetimeFigureOut">
              <a:rPr lang="tr-TR" smtClean="0"/>
              <a:t>22.05.2020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D303612-E7DD-4E89-8429-7634780C70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89066B7-FD8F-4665-871B-378C7A094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02E95-2813-4AC1-950E-10200598C9E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40488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Düz Bağlayıcı 4">
            <a:extLst>
              <a:ext uri="{FF2B5EF4-FFF2-40B4-BE49-F238E27FC236}">
                <a16:creationId xmlns:a16="http://schemas.microsoft.com/office/drawing/2014/main" id="{B95F9634-EE6E-4DB9-B6F3-43817AB94FB2}"/>
              </a:ext>
            </a:extLst>
          </p:cNvPr>
          <p:cNvCxnSpPr/>
          <p:nvPr/>
        </p:nvCxnSpPr>
        <p:spPr>
          <a:xfrm>
            <a:off x="0" y="2928731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Metin kutusu 5">
            <a:extLst>
              <a:ext uri="{FF2B5EF4-FFF2-40B4-BE49-F238E27FC236}">
                <a16:creationId xmlns:a16="http://schemas.microsoft.com/office/drawing/2014/main" id="{9EC6B909-603D-4C2A-8ED4-371602EC78FE}"/>
              </a:ext>
            </a:extLst>
          </p:cNvPr>
          <p:cNvSpPr txBox="1"/>
          <p:nvPr/>
        </p:nvSpPr>
        <p:spPr>
          <a:xfrm>
            <a:off x="198783" y="145774"/>
            <a:ext cx="9058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CSV içeriği: Her </a:t>
            </a:r>
            <a:r>
              <a:rPr lang="tr-TR" dirty="0">
                <a:solidFill>
                  <a:srgbClr val="00B050"/>
                </a:solidFill>
              </a:rPr>
              <a:t>test çevrimi </a:t>
            </a:r>
            <a:r>
              <a:rPr lang="tr-TR" dirty="0" err="1"/>
              <a:t>CSV’si</a:t>
            </a:r>
            <a:r>
              <a:rPr lang="tr-TR" dirty="0"/>
              <a:t> 5 sütundan oluşuyor: </a:t>
            </a:r>
            <a:r>
              <a:rPr lang="tr-TR" dirty="0" err="1"/>
              <a:t>TotalTime</a:t>
            </a:r>
            <a:r>
              <a:rPr lang="tr-TR" dirty="0"/>
              <a:t>, </a:t>
            </a:r>
            <a:r>
              <a:rPr lang="tr-TR" dirty="0" err="1"/>
              <a:t>Phase</a:t>
            </a:r>
            <a:r>
              <a:rPr lang="tr-TR" dirty="0"/>
              <a:t>, </a:t>
            </a:r>
            <a:r>
              <a:rPr lang="tr-TR" dirty="0" err="1"/>
              <a:t>PhaseTime</a:t>
            </a:r>
            <a:r>
              <a:rPr lang="tr-TR" dirty="0"/>
              <a:t>, </a:t>
            </a:r>
            <a:r>
              <a:rPr lang="tr-TR" dirty="0" err="1"/>
              <a:t>Vel</a:t>
            </a:r>
            <a:r>
              <a:rPr lang="tr-TR" dirty="0"/>
              <a:t>, </a:t>
            </a:r>
            <a:r>
              <a:rPr lang="tr-TR" dirty="0" err="1"/>
              <a:t>Acc</a:t>
            </a:r>
            <a:endParaRPr lang="tr-TR" dirty="0"/>
          </a:p>
        </p:txBody>
      </p:sp>
      <p:cxnSp>
        <p:nvCxnSpPr>
          <p:cNvPr id="9" name="Bağlayıcı: Dirsek 8">
            <a:extLst>
              <a:ext uri="{FF2B5EF4-FFF2-40B4-BE49-F238E27FC236}">
                <a16:creationId xmlns:a16="http://schemas.microsoft.com/office/drawing/2014/main" id="{B35BDE04-5A4C-4A46-BE69-F4F15A84FBC0}"/>
              </a:ext>
            </a:extLst>
          </p:cNvPr>
          <p:cNvCxnSpPr>
            <a:cxnSpLocks/>
            <a:endCxn id="12" idx="1"/>
          </p:cNvCxnSpPr>
          <p:nvPr/>
        </p:nvCxnSpPr>
        <p:spPr>
          <a:xfrm rot="16200000" flipH="1">
            <a:off x="8861598" y="573950"/>
            <a:ext cx="326167" cy="21193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72A29360-51D8-432E-B960-A5052745E14A}"/>
              </a:ext>
            </a:extLst>
          </p:cNvPr>
          <p:cNvSpPr txBox="1"/>
          <p:nvPr/>
        </p:nvSpPr>
        <p:spPr>
          <a:xfrm>
            <a:off x="9130649" y="689113"/>
            <a:ext cx="30613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dirty="0"/>
              <a:t>Aracın ivmelenmesi (hızın türevi) [m/s</a:t>
            </a:r>
            <a:r>
              <a:rPr lang="tr-TR" sz="1400" baseline="30000" dirty="0"/>
              <a:t>2</a:t>
            </a:r>
            <a:r>
              <a:rPr lang="tr-TR" sz="1400" dirty="0"/>
              <a:t>]</a:t>
            </a:r>
          </a:p>
        </p:txBody>
      </p:sp>
      <p:cxnSp>
        <p:nvCxnSpPr>
          <p:cNvPr id="13" name="Bağlayıcı: Dirsek 12">
            <a:extLst>
              <a:ext uri="{FF2B5EF4-FFF2-40B4-BE49-F238E27FC236}">
                <a16:creationId xmlns:a16="http://schemas.microsoft.com/office/drawing/2014/main" id="{02EFE9DA-FC08-48A6-BB36-6C1B0C570DE3}"/>
              </a:ext>
            </a:extLst>
          </p:cNvPr>
          <p:cNvCxnSpPr>
            <a:cxnSpLocks/>
          </p:cNvCxnSpPr>
          <p:nvPr/>
        </p:nvCxnSpPr>
        <p:spPr>
          <a:xfrm rot="16200000" flipH="1">
            <a:off x="8507896" y="490329"/>
            <a:ext cx="609601" cy="609601"/>
          </a:xfrm>
          <a:prstGeom prst="bentConnector3">
            <a:avLst>
              <a:gd name="adj1" fmla="val 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76636525-DEFC-4C40-A77E-35A9668267F9}"/>
              </a:ext>
            </a:extLst>
          </p:cNvPr>
          <p:cNvSpPr txBox="1"/>
          <p:nvPr/>
        </p:nvSpPr>
        <p:spPr>
          <a:xfrm>
            <a:off x="9124122" y="947532"/>
            <a:ext cx="1267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400" dirty="0"/>
              <a:t>Aracı hızı [m/s]</a:t>
            </a:r>
          </a:p>
        </p:txBody>
      </p:sp>
      <p:cxnSp>
        <p:nvCxnSpPr>
          <p:cNvPr id="17" name="Bağlayıcı: Dirsek 16">
            <a:extLst>
              <a:ext uri="{FF2B5EF4-FFF2-40B4-BE49-F238E27FC236}">
                <a16:creationId xmlns:a16="http://schemas.microsoft.com/office/drawing/2014/main" id="{AAD36C70-0398-4107-B2B6-63EAB79539D6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811618" y="556590"/>
            <a:ext cx="1417566" cy="1164465"/>
          </a:xfrm>
          <a:prstGeom prst="bentConnector3">
            <a:avLst>
              <a:gd name="adj1" fmla="val 45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Metin kutusu 20">
            <a:extLst>
              <a:ext uri="{FF2B5EF4-FFF2-40B4-BE49-F238E27FC236}">
                <a16:creationId xmlns:a16="http://schemas.microsoft.com/office/drawing/2014/main" id="{A3950265-7C90-47C5-A54A-14F5F2F88725}"/>
              </a:ext>
            </a:extLst>
          </p:cNvPr>
          <p:cNvSpPr txBox="1"/>
          <p:nvPr/>
        </p:nvSpPr>
        <p:spPr>
          <a:xfrm>
            <a:off x="8229184" y="1351723"/>
            <a:ext cx="396281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tr-TR" sz="1400" dirty="0"/>
              <a:t>Testin fazı (şehir içi/kırsal/şehir dışı vb.)</a:t>
            </a:r>
          </a:p>
          <a:p>
            <a:pPr algn="just"/>
            <a:r>
              <a:rPr lang="tr-TR" sz="1400" dirty="0"/>
              <a:t>Çevrim fazlarına göre alt gruba ayrılabilir, sürüş tarzı</a:t>
            </a:r>
          </a:p>
          <a:p>
            <a:pPr algn="just"/>
            <a:r>
              <a:rPr lang="tr-TR" sz="1400" dirty="0"/>
              <a:t>(hız ve ivmelenme) fazdan faza farklılık gösteriyor.</a:t>
            </a:r>
          </a:p>
        </p:txBody>
      </p:sp>
      <p:cxnSp>
        <p:nvCxnSpPr>
          <p:cNvPr id="22" name="Bağlayıcı: Dirsek 21">
            <a:extLst>
              <a:ext uri="{FF2B5EF4-FFF2-40B4-BE49-F238E27FC236}">
                <a16:creationId xmlns:a16="http://schemas.microsoft.com/office/drawing/2014/main" id="{D7167CAD-6009-445B-8162-B02EDC887097}"/>
              </a:ext>
            </a:extLst>
          </p:cNvPr>
          <p:cNvCxnSpPr>
            <a:cxnSpLocks/>
            <a:endCxn id="29" idx="0"/>
          </p:cNvCxnSpPr>
          <p:nvPr/>
        </p:nvCxnSpPr>
        <p:spPr>
          <a:xfrm rot="5400000">
            <a:off x="5605895" y="854758"/>
            <a:ext cx="649355" cy="1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Metin kutusu 24">
            <a:extLst>
              <a:ext uri="{FF2B5EF4-FFF2-40B4-BE49-F238E27FC236}">
                <a16:creationId xmlns:a16="http://schemas.microsoft.com/office/drawing/2014/main" id="{8EAF9F3D-F383-4B8E-B73E-1E546C18F5A9}"/>
              </a:ext>
            </a:extLst>
          </p:cNvPr>
          <p:cNvSpPr txBox="1"/>
          <p:nvPr/>
        </p:nvSpPr>
        <p:spPr>
          <a:xfrm>
            <a:off x="6791187" y="921028"/>
            <a:ext cx="18435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tr-TR" sz="1400" dirty="0"/>
              <a:t>Faz Süresi (s)</a:t>
            </a:r>
          </a:p>
          <a:p>
            <a:pPr algn="just"/>
            <a:r>
              <a:rPr lang="tr-TR" sz="1400" dirty="0"/>
              <a:t>(İlgili fazda geçen süre)</a:t>
            </a:r>
          </a:p>
        </p:txBody>
      </p:sp>
      <p:sp>
        <p:nvSpPr>
          <p:cNvPr id="26" name="Metin kutusu 25">
            <a:extLst>
              <a:ext uri="{FF2B5EF4-FFF2-40B4-BE49-F238E27FC236}">
                <a16:creationId xmlns:a16="http://schemas.microsoft.com/office/drawing/2014/main" id="{67D9DCD1-A99C-4585-9A32-C522F8744213}"/>
              </a:ext>
            </a:extLst>
          </p:cNvPr>
          <p:cNvSpPr txBox="1"/>
          <p:nvPr/>
        </p:nvSpPr>
        <p:spPr>
          <a:xfrm>
            <a:off x="271670" y="2895599"/>
            <a:ext cx="117215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Amaç: </a:t>
            </a:r>
            <a:r>
              <a:rPr lang="tr-TR" dirty="0" err="1"/>
              <a:t>Hibrit</a:t>
            </a:r>
            <a:r>
              <a:rPr lang="tr-TR" dirty="0"/>
              <a:t> bir araçta enerji tüketimini minimize etmeye çalışıyorum, standart sürüş çevrimlerini işleyerek en iyi sonucu verecek parametreleri bulabiliyorum; </a:t>
            </a:r>
            <a:r>
              <a:rPr lang="tr-TR" b="1" dirty="0"/>
              <a:t>ancak gerçek durumda sürüş çevrimini önceden bilemeyeceğim için, </a:t>
            </a:r>
            <a:r>
              <a:rPr lang="tr-TR" b="1" dirty="0">
                <a:solidFill>
                  <a:srgbClr val="FF0000"/>
                </a:solidFill>
              </a:rPr>
              <a:t>araçtan aldığım hız ve ivme verisini </a:t>
            </a:r>
            <a:r>
              <a:rPr lang="tr-TR" b="1" dirty="0"/>
              <a:t>kullanarak hangi standart sürüş çevrimine benzer tarzda kullanıldığını belirlemem gerekiyor. </a:t>
            </a:r>
            <a:r>
              <a:rPr lang="tr-TR" dirty="0"/>
              <a:t>Böylece kullanıcının sürüş tarzı değiştiğinde (örneğin şehir içinden çıkıp otobana girdiğinde) daha uygun parametrelerle çalışabilecek.</a:t>
            </a:r>
            <a:endParaRPr lang="tr-TR" b="1" dirty="0"/>
          </a:p>
        </p:txBody>
      </p:sp>
      <p:pic>
        <p:nvPicPr>
          <p:cNvPr id="43" name="Resim 42">
            <a:extLst>
              <a:ext uri="{FF2B5EF4-FFF2-40B4-BE49-F238E27FC236}">
                <a16:creationId xmlns:a16="http://schemas.microsoft.com/office/drawing/2014/main" id="{8BF45DC7-D01C-41DA-B326-64780E235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312" y="4873923"/>
            <a:ext cx="6270018" cy="1405762"/>
          </a:xfrm>
          <a:prstGeom prst="rect">
            <a:avLst/>
          </a:prstGeom>
        </p:spPr>
      </p:pic>
      <p:sp>
        <p:nvSpPr>
          <p:cNvPr id="44" name="Dikdörtgen 43">
            <a:extLst>
              <a:ext uri="{FF2B5EF4-FFF2-40B4-BE49-F238E27FC236}">
                <a16:creationId xmlns:a16="http://schemas.microsoft.com/office/drawing/2014/main" id="{779AAF95-9CEC-4D2B-BAB2-C1A09FE550E0}"/>
              </a:ext>
            </a:extLst>
          </p:cNvPr>
          <p:cNvSpPr/>
          <p:nvPr/>
        </p:nvSpPr>
        <p:spPr>
          <a:xfrm>
            <a:off x="318051" y="4625008"/>
            <a:ext cx="3551583" cy="1775791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cxnSp>
        <p:nvCxnSpPr>
          <p:cNvPr id="48" name="Düz Ok Bağlayıcısı 47">
            <a:extLst>
              <a:ext uri="{FF2B5EF4-FFF2-40B4-BE49-F238E27FC236}">
                <a16:creationId xmlns:a16="http://schemas.microsoft.com/office/drawing/2014/main" id="{44579793-774C-4388-9D74-FBD01F928F61}"/>
              </a:ext>
            </a:extLst>
          </p:cNvPr>
          <p:cNvCxnSpPr>
            <a:cxnSpLocks/>
            <a:endCxn id="44" idx="0"/>
          </p:cNvCxnSpPr>
          <p:nvPr/>
        </p:nvCxnSpPr>
        <p:spPr>
          <a:xfrm>
            <a:off x="2093843" y="3869634"/>
            <a:ext cx="0" cy="755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Metin kutusu 49">
            <a:extLst>
              <a:ext uri="{FF2B5EF4-FFF2-40B4-BE49-F238E27FC236}">
                <a16:creationId xmlns:a16="http://schemas.microsoft.com/office/drawing/2014/main" id="{92EC9460-8D43-4DC6-BD8F-81E11353C400}"/>
              </a:ext>
            </a:extLst>
          </p:cNvPr>
          <p:cNvSpPr txBox="1"/>
          <p:nvPr/>
        </p:nvSpPr>
        <p:spPr>
          <a:xfrm>
            <a:off x="7129669" y="4253948"/>
            <a:ext cx="4903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Yani burada iyi bir tahmin için kaç saniyelik (X) hız/ivme verisini toplamak gerektiğini de belirlemek gerekiyor.</a:t>
            </a:r>
          </a:p>
          <a:p>
            <a:endParaRPr lang="tr-TR" dirty="0"/>
          </a:p>
          <a:p>
            <a:r>
              <a:rPr lang="tr-TR" dirty="0"/>
              <a:t>Extreme Learning Machine kullanılarak yapılmış bir örneği: sayfa 15-18.</a:t>
            </a:r>
          </a:p>
        </p:txBody>
      </p:sp>
      <p:pic>
        <p:nvPicPr>
          <p:cNvPr id="1026" name="Picture 2" descr="The Worldwide Harmonized Light Vehicles Test Cycle (WLTC) drive ...">
            <a:extLst>
              <a:ext uri="{FF2B5EF4-FFF2-40B4-BE49-F238E27FC236}">
                <a16:creationId xmlns:a16="http://schemas.microsoft.com/office/drawing/2014/main" id="{8D1BEB2E-7FC3-46DE-9277-D8B32A47D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730" y="1134744"/>
            <a:ext cx="2226365" cy="1758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Metin kutusu 50">
            <a:extLst>
              <a:ext uri="{FF2B5EF4-FFF2-40B4-BE49-F238E27FC236}">
                <a16:creationId xmlns:a16="http://schemas.microsoft.com/office/drawing/2014/main" id="{758A9E39-BD05-4229-891C-BB8569F78DC0}"/>
              </a:ext>
            </a:extLst>
          </p:cNvPr>
          <p:cNvSpPr txBox="1"/>
          <p:nvPr/>
        </p:nvSpPr>
        <p:spPr>
          <a:xfrm>
            <a:off x="0" y="516835"/>
            <a:ext cx="51418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tr-TR" sz="1200" dirty="0">
                <a:solidFill>
                  <a:srgbClr val="00B050"/>
                </a:solidFill>
              </a:rPr>
              <a:t>Test çevrimi: Otomobillerin yakıt tüketimi/emisyon ölçümünde kullanılan standart sürüş çevrimi.</a:t>
            </a:r>
          </a:p>
          <a:p>
            <a:pPr algn="just"/>
            <a:r>
              <a:rPr lang="tr-TR" sz="1200" dirty="0">
                <a:solidFill>
                  <a:srgbClr val="00B050"/>
                </a:solidFill>
              </a:rPr>
              <a:t>Araçlar bu hız profilinde sürülerek ölçüm yapılıyor. Örneğin aşağıdaki grafik WLTC çevrimine ait.</a:t>
            </a:r>
          </a:p>
        </p:txBody>
      </p:sp>
      <p:graphicFrame>
        <p:nvGraphicFramePr>
          <p:cNvPr id="54" name="Nesne 53">
            <a:extLst>
              <a:ext uri="{FF2B5EF4-FFF2-40B4-BE49-F238E27FC236}">
                <a16:creationId xmlns:a16="http://schemas.microsoft.com/office/drawing/2014/main" id="{B6A30C38-FF38-4FE4-887A-D6709C43D4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7637740"/>
              </p:ext>
            </p:extLst>
          </p:nvPr>
        </p:nvGraphicFramePr>
        <p:xfrm>
          <a:off x="9337675" y="6023044"/>
          <a:ext cx="3810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Acrobat Document" showAsIcon="1" r:id="rId5" imgW="380880" imgH="771480" progId="AcroExch.Document.DC">
                  <p:embed/>
                </p:oleObj>
              </mc:Choice>
              <mc:Fallback>
                <p:oleObj name="Acrobat Document" showAsIcon="1" r:id="rId5" imgW="38088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337675" y="6023044"/>
                        <a:ext cx="3810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Metin kutusu 28">
            <a:extLst>
              <a:ext uri="{FF2B5EF4-FFF2-40B4-BE49-F238E27FC236}">
                <a16:creationId xmlns:a16="http://schemas.microsoft.com/office/drawing/2014/main" id="{A3FC5C27-DCF6-4EA1-A32C-AA2A0E24FA21}"/>
              </a:ext>
            </a:extLst>
          </p:cNvPr>
          <p:cNvSpPr txBox="1"/>
          <p:nvPr/>
        </p:nvSpPr>
        <p:spPr>
          <a:xfrm>
            <a:off x="5027463" y="1179445"/>
            <a:ext cx="1806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tr-TR" sz="1400" dirty="0"/>
              <a:t>Toplam Geçen Süre (s)</a:t>
            </a:r>
          </a:p>
        </p:txBody>
      </p:sp>
      <p:cxnSp>
        <p:nvCxnSpPr>
          <p:cNvPr id="33" name="Bağlayıcı: Dirsek 32">
            <a:extLst>
              <a:ext uri="{FF2B5EF4-FFF2-40B4-BE49-F238E27FC236}">
                <a16:creationId xmlns:a16="http://schemas.microsoft.com/office/drawing/2014/main" id="{68F2A167-7837-4207-A5D4-49DF52EE2CAE}"/>
              </a:ext>
            </a:extLst>
          </p:cNvPr>
          <p:cNvCxnSpPr>
            <a:cxnSpLocks/>
            <a:endCxn id="25" idx="0"/>
          </p:cNvCxnSpPr>
          <p:nvPr/>
        </p:nvCxnSpPr>
        <p:spPr>
          <a:xfrm rot="16200000" flipH="1">
            <a:off x="7481065" y="689115"/>
            <a:ext cx="410818" cy="5300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Metin kutusu 1">
            <a:extLst>
              <a:ext uri="{FF2B5EF4-FFF2-40B4-BE49-F238E27FC236}">
                <a16:creationId xmlns:a16="http://schemas.microsoft.com/office/drawing/2014/main" id="{8662863C-7C03-4391-8FBC-99AA29D640C7}"/>
              </a:ext>
            </a:extLst>
          </p:cNvPr>
          <p:cNvSpPr txBox="1"/>
          <p:nvPr/>
        </p:nvSpPr>
        <p:spPr>
          <a:xfrm>
            <a:off x="278296" y="1749287"/>
            <a:ext cx="894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1200" dirty="0"/>
              <a:t>Farklı fazlar</a:t>
            </a:r>
          </a:p>
        </p:txBody>
      </p:sp>
      <p:cxnSp>
        <p:nvCxnSpPr>
          <p:cNvPr id="4" name="Düz Ok Bağlayıcısı 3">
            <a:extLst>
              <a:ext uri="{FF2B5EF4-FFF2-40B4-BE49-F238E27FC236}">
                <a16:creationId xmlns:a16="http://schemas.microsoft.com/office/drawing/2014/main" id="{479CC0FB-D6AB-41EA-AA22-6EA079EE7A99}"/>
              </a:ext>
            </a:extLst>
          </p:cNvPr>
          <p:cNvCxnSpPr>
            <a:stCxn id="2" idx="0"/>
          </p:cNvCxnSpPr>
          <p:nvPr/>
        </p:nvCxnSpPr>
        <p:spPr>
          <a:xfrm flipV="1">
            <a:off x="725342" y="1457739"/>
            <a:ext cx="1169719" cy="2915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Düz Ok Bağlayıcısı 7">
            <a:extLst>
              <a:ext uri="{FF2B5EF4-FFF2-40B4-BE49-F238E27FC236}">
                <a16:creationId xmlns:a16="http://schemas.microsoft.com/office/drawing/2014/main" id="{8CBBEE6E-43F8-4275-95A6-A3EBBA235D6E}"/>
              </a:ext>
            </a:extLst>
          </p:cNvPr>
          <p:cNvCxnSpPr>
            <a:stCxn id="2" idx="0"/>
          </p:cNvCxnSpPr>
          <p:nvPr/>
        </p:nvCxnSpPr>
        <p:spPr>
          <a:xfrm flipV="1">
            <a:off x="725342" y="1484243"/>
            <a:ext cx="1805823" cy="2650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Düz Ok Bağlayıcısı 10">
            <a:extLst>
              <a:ext uri="{FF2B5EF4-FFF2-40B4-BE49-F238E27FC236}">
                <a16:creationId xmlns:a16="http://schemas.microsoft.com/office/drawing/2014/main" id="{FB35C271-17C4-4CDE-90CE-11441BF74AFE}"/>
              </a:ext>
            </a:extLst>
          </p:cNvPr>
          <p:cNvCxnSpPr>
            <a:stCxn id="2" idx="0"/>
          </p:cNvCxnSpPr>
          <p:nvPr/>
        </p:nvCxnSpPr>
        <p:spPr>
          <a:xfrm flipV="1">
            <a:off x="725342" y="1497496"/>
            <a:ext cx="2256397" cy="251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Düz Ok Bağlayıcısı 14">
            <a:extLst>
              <a:ext uri="{FF2B5EF4-FFF2-40B4-BE49-F238E27FC236}">
                <a16:creationId xmlns:a16="http://schemas.microsoft.com/office/drawing/2014/main" id="{F8817D71-C051-476C-9AB6-B56F75752921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725342" y="1630017"/>
            <a:ext cx="2640710" cy="119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552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tin kutusu 5">
            <a:extLst>
              <a:ext uri="{FF2B5EF4-FFF2-40B4-BE49-F238E27FC236}">
                <a16:creationId xmlns:a16="http://schemas.microsoft.com/office/drawing/2014/main" id="{9EC6B909-603D-4C2A-8ED4-371602EC78FE}"/>
              </a:ext>
            </a:extLst>
          </p:cNvPr>
          <p:cNvSpPr txBox="1"/>
          <p:nvPr/>
        </p:nvSpPr>
        <p:spPr>
          <a:xfrm>
            <a:off x="265042" y="265042"/>
            <a:ext cx="1070775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Gönderdiğim çevrimleri sınıflandırmak gerekirse:</a:t>
            </a:r>
          </a:p>
          <a:p>
            <a:endParaRPr lang="tr-TR" dirty="0"/>
          </a:p>
          <a:p>
            <a:r>
              <a:rPr lang="tr-TR" dirty="0"/>
              <a:t>Şehir içi: Çoğunlukla düşük hız (&lt; 50), daha sık dur-kalk</a:t>
            </a:r>
          </a:p>
          <a:p>
            <a:r>
              <a:rPr lang="tr-TR" dirty="0"/>
              <a:t>Kırsal: Çoğunlukla orta hız (50 &lt; V &lt; 90)</a:t>
            </a:r>
          </a:p>
          <a:p>
            <a:r>
              <a:rPr lang="tr-TR" dirty="0"/>
              <a:t>Şehir Dışı: Çoğunlukla yüksek hız (&gt; 90)</a:t>
            </a:r>
          </a:p>
          <a:p>
            <a:endParaRPr lang="tr-TR" dirty="0"/>
          </a:p>
          <a:p>
            <a:r>
              <a:rPr lang="tr-TR" dirty="0"/>
              <a:t>Şehir İçi: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WLTP (</a:t>
            </a:r>
            <a:r>
              <a:rPr lang="tr-TR" dirty="0" err="1"/>
              <a:t>Low</a:t>
            </a:r>
            <a:r>
              <a:rPr lang="tr-TR" dirty="0"/>
              <a:t> fazı)</a:t>
            </a:r>
            <a:r>
              <a:rPr lang="tr-TR" dirty="0">
                <a:solidFill>
                  <a:srgbClr val="FF0000"/>
                </a:solidFill>
              </a:rPr>
              <a:t> (wltp_class3b.csv)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NYCC </a:t>
            </a:r>
            <a:r>
              <a:rPr lang="tr-TR" dirty="0">
                <a:solidFill>
                  <a:srgbClr val="FF0000"/>
                </a:solidFill>
              </a:rPr>
              <a:t>(nycc.csv)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Artemis Urban </a:t>
            </a:r>
            <a:r>
              <a:rPr lang="tr-TR" dirty="0">
                <a:solidFill>
                  <a:srgbClr val="FF0000"/>
                </a:solidFill>
              </a:rPr>
              <a:t>(artemis_urban.csv)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RTS95 (İlk 300 </a:t>
            </a:r>
            <a:r>
              <a:rPr lang="tr-TR" dirty="0" err="1"/>
              <a:t>sn</a:t>
            </a:r>
            <a:r>
              <a:rPr lang="tr-TR" dirty="0"/>
              <a:t>) </a:t>
            </a:r>
            <a:r>
              <a:rPr lang="tr-TR" dirty="0">
                <a:solidFill>
                  <a:srgbClr val="FF0000"/>
                </a:solidFill>
              </a:rPr>
              <a:t>(rts95.csv)</a:t>
            </a:r>
            <a:endParaRPr lang="tr-TR" dirty="0"/>
          </a:p>
          <a:p>
            <a:r>
              <a:rPr lang="tr-TR" dirty="0"/>
              <a:t>Kırsal: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WLTC (</a:t>
            </a:r>
            <a:r>
              <a:rPr lang="tr-TR" dirty="0" err="1"/>
              <a:t>Medium</a:t>
            </a:r>
            <a:r>
              <a:rPr lang="tr-TR" dirty="0"/>
              <a:t> Fazı) </a:t>
            </a:r>
            <a:r>
              <a:rPr lang="tr-TR" dirty="0">
                <a:solidFill>
                  <a:srgbClr val="FF0000"/>
                </a:solidFill>
              </a:rPr>
              <a:t>(wltp_class3b.csv)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Artemis </a:t>
            </a:r>
            <a:r>
              <a:rPr lang="tr-TR" dirty="0" err="1"/>
              <a:t>Rural</a:t>
            </a:r>
            <a:r>
              <a:rPr lang="tr-TR" dirty="0"/>
              <a:t> Road </a:t>
            </a:r>
            <a:r>
              <a:rPr lang="tr-TR" dirty="0">
                <a:solidFill>
                  <a:srgbClr val="FF0000"/>
                </a:solidFill>
              </a:rPr>
              <a:t>(artemis_road.csv)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RTS95 (300-600 </a:t>
            </a:r>
            <a:r>
              <a:rPr lang="tr-TR" dirty="0" err="1"/>
              <a:t>snler</a:t>
            </a:r>
            <a:r>
              <a:rPr lang="tr-TR" dirty="0"/>
              <a:t>) </a:t>
            </a:r>
            <a:r>
              <a:rPr lang="tr-TR" dirty="0">
                <a:solidFill>
                  <a:srgbClr val="FF0000"/>
                </a:solidFill>
              </a:rPr>
              <a:t>(rts95.csv)</a:t>
            </a:r>
          </a:p>
          <a:p>
            <a:r>
              <a:rPr lang="tr-TR" dirty="0"/>
              <a:t>Şehir Dışı: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WLTC (High/</a:t>
            </a:r>
            <a:r>
              <a:rPr lang="tr-TR" dirty="0" err="1"/>
              <a:t>Extra</a:t>
            </a:r>
            <a:r>
              <a:rPr lang="tr-TR" dirty="0"/>
              <a:t> High Fazları) </a:t>
            </a:r>
            <a:r>
              <a:rPr lang="tr-TR" dirty="0">
                <a:solidFill>
                  <a:srgbClr val="FF0000"/>
                </a:solidFill>
              </a:rPr>
              <a:t>(wltp_class3b.csv)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SFTP-US06 </a:t>
            </a:r>
            <a:r>
              <a:rPr lang="tr-TR" dirty="0">
                <a:solidFill>
                  <a:srgbClr val="FF0000"/>
                </a:solidFill>
              </a:rPr>
              <a:t>(ftp_us06.csv)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Artemis </a:t>
            </a:r>
            <a:r>
              <a:rPr lang="tr-TR" dirty="0" err="1"/>
              <a:t>Motorway</a:t>
            </a:r>
            <a:r>
              <a:rPr lang="tr-TR" dirty="0"/>
              <a:t> 130 </a:t>
            </a:r>
            <a:r>
              <a:rPr lang="tr-TR" dirty="0">
                <a:solidFill>
                  <a:srgbClr val="FF0000"/>
                </a:solidFill>
              </a:rPr>
              <a:t>(artemis_motor130.csv)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HWFET </a:t>
            </a:r>
            <a:r>
              <a:rPr lang="tr-TR" dirty="0">
                <a:solidFill>
                  <a:srgbClr val="FF0000"/>
                </a:solidFill>
              </a:rPr>
              <a:t>(hwfet.csv)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RTS95 (600. </a:t>
            </a:r>
            <a:r>
              <a:rPr lang="tr-TR" dirty="0" err="1"/>
              <a:t>sn</a:t>
            </a:r>
            <a:r>
              <a:rPr lang="tr-TR" dirty="0"/>
              <a:t> ve sonrası) </a:t>
            </a:r>
            <a:r>
              <a:rPr lang="tr-TR" dirty="0">
                <a:solidFill>
                  <a:srgbClr val="FF0000"/>
                </a:solidFill>
              </a:rPr>
              <a:t>(rts95.csv)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38648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383</Words>
  <Application>Microsoft Office PowerPoint</Application>
  <PresentationFormat>Geniş ekran</PresentationFormat>
  <Paragraphs>37</Paragraphs>
  <Slides>2</Slides>
  <Notes>0</Notes>
  <HiddenSlides>0</HiddenSlides>
  <MMClips>0</MMClips>
  <ScaleCrop>false</ScaleCrop>
  <HeadingPairs>
    <vt:vector size="8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Eklenmiş OLE Hizmet Programları</vt:lpstr>
      </vt:variant>
      <vt:variant>
        <vt:i4>1</vt:i4>
      </vt:variant>
      <vt:variant>
        <vt:lpstr>Slayt Başlıkları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Office Teması</vt:lpstr>
      <vt:lpstr>Acrobat Document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Barış Kalaycı</dc:creator>
  <cp:lastModifiedBy>Barış Kalaycı</cp:lastModifiedBy>
  <cp:revision>13</cp:revision>
  <dcterms:created xsi:type="dcterms:W3CDTF">2020-05-19T17:23:48Z</dcterms:created>
  <dcterms:modified xsi:type="dcterms:W3CDTF">2020-05-22T14:57:33Z</dcterms:modified>
</cp:coreProperties>
</file>

<file path=docProps/thumbnail.jpeg>
</file>